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93" r:id="rId3"/>
    <p:sldId id="294" r:id="rId4"/>
    <p:sldId id="295" r:id="rId5"/>
    <p:sldId id="290" r:id="rId6"/>
    <p:sldId id="286" r:id="rId7"/>
    <p:sldId id="276" r:id="rId8"/>
    <p:sldId id="272" r:id="rId9"/>
    <p:sldId id="273" r:id="rId10"/>
    <p:sldId id="283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3C3"/>
    <a:srgbClr val="9AF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61" autoAdjust="0"/>
  </p:normalViewPr>
  <p:slideViewPr>
    <p:cSldViewPr>
      <p:cViewPr varScale="1">
        <p:scale>
          <a:sx n="111" d="100"/>
          <a:sy n="111" d="100"/>
        </p:scale>
        <p:origin x="-153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59951881014873"/>
          <c:y val="7.4548702245552642E-2"/>
          <c:w val="0.74834623797025368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Лист1!$D$6:$F$6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1-е п/г 2023</c:v>
                </c:pt>
              </c:strCache>
            </c:strRef>
          </c:cat>
          <c:val>
            <c:numRef>
              <c:f>Лист1!$D$7:$F$7</c:f>
              <c:numCache>
                <c:formatCode>General</c:formatCode>
                <c:ptCount val="3"/>
                <c:pt idx="0">
                  <c:v>918</c:v>
                </c:pt>
                <c:pt idx="1">
                  <c:v>1077</c:v>
                </c:pt>
                <c:pt idx="2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8128"/>
        <c:axId val="56513600"/>
      </c:barChart>
      <c:catAx>
        <c:axId val="640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513600"/>
        <c:crosses val="autoZero"/>
        <c:auto val="1"/>
        <c:lblAlgn val="ctr"/>
        <c:lblOffset val="100"/>
        <c:noMultiLvlLbl val="0"/>
      </c:catAx>
      <c:valAx>
        <c:axId val="5651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048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86B4-4B54-4541-A31A-C0680C91181D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86D8-8978-4A1B-9272-DD45DAB21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11113" y="84138"/>
            <a:ext cx="9132887" cy="1674812"/>
            <a:chOff x="10633" y="84732"/>
            <a:chExt cx="9133367" cy="1673804"/>
          </a:xfrm>
        </p:grpSpPr>
        <p:sp>
          <p:nvSpPr>
            <p:cNvPr id="5" name="CustomShape 3"/>
            <p:cNvSpPr>
              <a:spLocks noChangeArrowheads="1"/>
            </p:cNvSpPr>
            <p:nvPr userDrawn="1"/>
          </p:nvSpPr>
          <p:spPr bwMode="auto">
            <a:xfrm>
              <a:off x="10633" y="907156"/>
              <a:ext cx="9133367" cy="30956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6" name="CustomShape 4"/>
            <p:cNvSpPr>
              <a:spLocks noChangeArrowheads="1"/>
            </p:cNvSpPr>
            <p:nvPr userDrawn="1"/>
          </p:nvSpPr>
          <p:spPr bwMode="auto">
            <a:xfrm>
              <a:off x="10633" y="1194494"/>
              <a:ext cx="9133367" cy="287337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7" name="CustomShape 5"/>
            <p:cNvSpPr>
              <a:spLocks noChangeArrowheads="1"/>
            </p:cNvSpPr>
            <p:nvPr userDrawn="1"/>
          </p:nvSpPr>
          <p:spPr bwMode="auto">
            <a:xfrm>
              <a:off x="10633" y="1472786"/>
              <a:ext cx="9133367" cy="28575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9050"/>
              <a:bevelB w="0"/>
            </a:sp3d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8" name="CustomShape 6"/>
            <p:cNvSpPr>
              <a:spLocks noChangeArrowheads="1"/>
            </p:cNvSpPr>
            <p:nvPr userDrawn="1"/>
          </p:nvSpPr>
          <p:spPr bwMode="auto">
            <a:xfrm>
              <a:off x="971120" y="84732"/>
              <a:ext cx="8161767" cy="12558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0" rIns="9000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algn="ctr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000" dirty="0" smtClean="0">
                <a:solidFill>
                  <a:srgbClr val="002060"/>
                </a:solidFill>
                <a:ea typeface="MS PGothic" pitchFamily="34" charset="-128"/>
              </a:endParaRPr>
            </a:p>
            <a:p>
              <a:pPr algn="ctr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000" dirty="0">
                <a:solidFill>
                  <a:srgbClr val="002060"/>
                </a:solidFill>
              </a:endParaRPr>
            </a:p>
          </p:txBody>
        </p:sp>
        <p:pic>
          <p:nvPicPr>
            <p:cNvPr id="9" name="Picture 4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950" y="141981"/>
              <a:ext cx="1403350" cy="157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684213" y="6419850"/>
            <a:ext cx="7775575" cy="0"/>
          </a:xfrm>
          <a:prstGeom prst="line">
            <a:avLst/>
          </a:prstGeom>
          <a:ln w="25400" cap="flat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403350" y="6492875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15616" y="0"/>
            <a:ext cx="8028384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Межрегиональное территориальное управление</a:t>
            </a:r>
            <a:br>
              <a:rPr kumimoji="1"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</a:br>
            <a:r>
              <a:rPr kumimoji="1" lang="ru-RU" alt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по надзору за ядерной и радиационной безопасностью Сибири и Дальнего Востока Ростехнадзора</a:t>
            </a:r>
            <a:endParaRPr kumimoji="1" lang="nl-NL" alt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0" y="0"/>
            <a:ext cx="9144000" cy="1052512"/>
            <a:chOff x="0" y="0"/>
            <a:chExt cx="9143999" cy="1052513"/>
          </a:xfrm>
        </p:grpSpPr>
        <p:sp>
          <p:nvSpPr>
            <p:cNvPr id="6" name="CustomShape 2"/>
            <p:cNvSpPr>
              <a:spLocks noChangeArrowheads="1"/>
            </p:cNvSpPr>
            <p:nvPr userDrawn="1"/>
          </p:nvSpPr>
          <p:spPr bwMode="auto">
            <a:xfrm>
              <a:off x="9524" y="549275"/>
              <a:ext cx="9134475" cy="142875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7" name="CustomShape 3"/>
            <p:cNvSpPr>
              <a:spLocks noChangeArrowheads="1"/>
            </p:cNvSpPr>
            <p:nvPr userDrawn="1"/>
          </p:nvSpPr>
          <p:spPr bwMode="auto">
            <a:xfrm>
              <a:off x="9524" y="692150"/>
              <a:ext cx="9134475" cy="144463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sp>
          <p:nvSpPr>
            <p:cNvPr id="8" name="CustomShape 4"/>
            <p:cNvSpPr>
              <a:spLocks noChangeArrowheads="1"/>
            </p:cNvSpPr>
            <p:nvPr userDrawn="1"/>
          </p:nvSpPr>
          <p:spPr bwMode="auto">
            <a:xfrm>
              <a:off x="9524" y="836613"/>
              <a:ext cx="9134475" cy="144462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6350" h="12700"/>
              <a:bevelB w="0"/>
            </a:sp3d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/>
                  <a:cs typeface="DejaVu San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/>
            </a:p>
          </p:txBody>
        </p:sp>
        <p:pic>
          <p:nvPicPr>
            <p:cNvPr id="9" name="Picture 4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36625" cy="10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с одним скругленным углом 9"/>
          <p:cNvSpPr/>
          <p:nvPr/>
        </p:nvSpPr>
        <p:spPr>
          <a:xfrm rot="16200000">
            <a:off x="8594457" y="6308457"/>
            <a:ext cx="324036" cy="756000"/>
          </a:xfrm>
          <a:prstGeom prst="round1Rect">
            <a:avLst>
              <a:gd name="adj" fmla="val 50000"/>
            </a:avLst>
          </a:prstGeom>
          <a:noFill/>
          <a:ln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49208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32138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0" y="6524625"/>
            <a:ext cx="755650" cy="333375"/>
          </a:xfrm>
        </p:spPr>
        <p:txBody>
          <a:bodyPr/>
          <a:lstStyle>
            <a:lvl1pPr algn="ctr">
              <a:defRPr sz="1400" b="1" baseline="0">
                <a:solidFill>
                  <a:srgbClr val="FF0000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71600" y="-99392"/>
            <a:ext cx="80283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Межрегиональное территориальное управление</a:t>
            </a:r>
            <a:br>
              <a:rPr kumimoji="1" lang="ru-RU" alt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</a:br>
            <a:r>
              <a:rPr kumimoji="1" lang="ru-RU" alt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по надзору за ядерной и радиационной безопасностью Сибири и Дальнего </a:t>
            </a:r>
            <a:r>
              <a:rPr kumimoji="1"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Востока </a:t>
            </a:r>
            <a:r>
              <a:rPr kumimoji="1" lang="ru-RU" alt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Ростехнадзора</a:t>
            </a:r>
            <a:endParaRPr kumimoji="1" lang="nl-NL" alt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pcor.ru/uploads/posts/2022-08/1661495342_145878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Документы М\Учебные Курсы\СИПК\Картинки+Стать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857364"/>
            <a:ext cx="2876320" cy="1714512"/>
          </a:xfrm>
          <a:prstGeom prst="rect">
            <a:avLst/>
          </a:prstGeom>
          <a:noFill/>
        </p:spPr>
      </p:pic>
      <p:pic>
        <p:nvPicPr>
          <p:cNvPr id="11" name="Рисунок 10" descr="https://avatars.dzeninfra.ru/get-zen_doc/1587012/pub_6352f67c7c23397c24fccaac_6352f6847c23397c24fccb72/scale_240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857364"/>
            <a:ext cx="2714644" cy="1749784"/>
          </a:xfrm>
          <a:prstGeom prst="rect">
            <a:avLst/>
          </a:prstGeom>
          <a:noFill/>
        </p:spPr>
      </p:pic>
      <p:pic>
        <p:nvPicPr>
          <p:cNvPr id="8" name="Picture 6" descr="https://i.ytimg.com/vi/Tz9hoiex1eY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304763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15106" y="3620096"/>
            <a:ext cx="8713788" cy="1728192"/>
          </a:xfrm>
          <a:solidFill>
            <a:srgbClr val="D020A2"/>
          </a:solidFill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ДОКЛАД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«О правоприменительной практике контрольно-надзорной </a:t>
            </a:r>
            <a:r>
              <a:rPr lang="ru-RU" sz="2000" b="1" dirty="0">
                <a:solidFill>
                  <a:prstClr val="white"/>
                </a:solidFill>
              </a:rPr>
              <a:t>деятельности </a:t>
            </a:r>
            <a:r>
              <a:rPr lang="ru-RU" sz="2000" b="1" dirty="0" smtClean="0">
                <a:solidFill>
                  <a:schemeClr val="bg1"/>
                </a:solidFill>
              </a:rPr>
              <a:t>при осуществлении федерального государственного надзора в области использования атомной энергии  за 1- е полугодие 2023  года»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615" y="5399899"/>
            <a:ext cx="7624465" cy="672307"/>
          </a:xfrm>
        </p:spPr>
        <p:txBody>
          <a:bodyPr/>
          <a:lstStyle/>
          <a:p>
            <a:pPr algn="r" eaLnBrk="1" hangingPunct="1">
              <a:lnSpc>
                <a:spcPct val="85000"/>
              </a:lnSpc>
            </a:pPr>
            <a:r>
              <a:rPr lang="ru-RU" altLang="ru-RU" sz="2000" b="1" i="1" dirty="0" smtClean="0">
                <a:solidFill>
                  <a:srgbClr val="002060"/>
                </a:solidFill>
                <a:latin typeface="Segoe UI Light" pitchFamily="34" charset="0"/>
              </a:rPr>
              <a:t>Руководитель  МТУ Сибири  и Дальнего Востока  Ростехнадзора </a:t>
            </a:r>
          </a:p>
          <a:p>
            <a:pPr algn="r" eaLnBrk="1" hangingPunct="1">
              <a:lnSpc>
                <a:spcPct val="85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Segoe UI Light" pitchFamily="34" charset="0"/>
              </a:rPr>
              <a:t>Зубаиров Мариус Марсович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3746500" y="6381750"/>
            <a:ext cx="2409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г. Новосибирск  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2023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715436" cy="364333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Выдача Разрешений на право ведения работ в области использования атомной энергии работникам объектов использования атомной энергии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10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928670"/>
            <a:ext cx="6786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услуг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85687"/>
              </p:ext>
            </p:extLst>
          </p:nvPr>
        </p:nvGraphicFramePr>
        <p:xfrm>
          <a:off x="971600" y="2399743"/>
          <a:ext cx="6357020" cy="411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0774"/>
            <a:ext cx="1152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87638"/>
            <a:ext cx="1152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1152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172400" cy="492089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Контрольно-надзорная деятельность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643361"/>
            <a:ext cx="5544616" cy="302433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 на поднадзорных объектах нарушений, классифицируемых как авария, а также случаев травматизма , в том числе со смертельным исходом, не зарегистрированы.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11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6" y="1988840"/>
            <a:ext cx="3240360" cy="433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712968" cy="396044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июля 1983 г. вышел Указ Президиума Верховного Совета СССР № 9698 - X «Об образовании общесоюзного Государственного комитета СССР по надзору за безопасным ведением работ в атомной энергетике» (Госатомнадзора СССР)</a:t>
            </a:r>
          </a:p>
          <a:p>
            <a:pPr indent="265113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EA7C8D44-3667-46F6-9772-CC52308E2A7F}" type="slidenum">
              <a:rPr lang="en-US" smtClean="0"/>
              <a:pPr algn="l"/>
              <a:t>2</a:t>
            </a:fld>
            <a:endParaRPr lang="en-US" sz="1600" dirty="0">
              <a:solidFill>
                <a:srgbClr val="1F497D"/>
              </a:solidFill>
            </a:endParaRPr>
          </a:p>
        </p:txBody>
      </p:sp>
      <p:pic>
        <p:nvPicPr>
          <p:cNvPr id="26626" name="Picture 2" descr="D:\Документы\300 летие РОСТЕХНАДЗОРА\Коллектив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6" y="4077072"/>
            <a:ext cx="7200800" cy="26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683568" y="836712"/>
            <a:ext cx="8280920" cy="1800200"/>
          </a:xfrm>
          <a:prstGeom prst="horizontalScroll">
            <a:avLst/>
          </a:prstGeom>
          <a:solidFill>
            <a:srgbClr val="E92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 июля –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</a:rPr>
              <a:t> 40 лет государственному органу, регулирующему ядерную и радиационную безопасность в Российской Федерации.</a:t>
            </a:r>
            <a:r>
              <a:rPr lang="ru-RU" sz="20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1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496944" cy="5472608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1-е чтение изменения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ФЗ-170 и ФЗ-294.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Вносимые изменения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описывают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осуществления надзора за использованием атомной энергии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Ростехнадзору будет добавлена функция по регулированию безопасности термоядерных установок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мероприятия по переводу предоставления государственных услуг в цифровой формат;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EA7C8D44-3667-46F6-9772-CC52308E2A7F}" type="slidenum">
              <a:rPr lang="en-US" smtClean="0"/>
              <a:pPr algn="l"/>
              <a:t>3</a:t>
            </a:fld>
            <a:endParaRPr lang="en-US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496944" cy="4824536"/>
          </a:xfrm>
        </p:spPr>
        <p:txBody>
          <a:bodyPr/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Отказ ряда иностранных поставщиков от поставок оборудования и его обслуживания;</a:t>
            </a:r>
          </a:p>
          <a:p>
            <a:pPr marL="265113" indent="-265113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ЗОС по частям строящимся объектам – порочная практика. Контрольное Управление Администрации Президента РФ;</a:t>
            </a:r>
          </a:p>
          <a:p>
            <a:pPr marL="265113" indent="-265113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Задержки с сооружением и вводом в эксплуатацию объектов НО РАО не должны приводить к нарушениям на объектах, с которых планируется отгрузка отходов.;</a:t>
            </a:r>
          </a:p>
          <a:p>
            <a:pPr marL="265113" indent="-265113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Отступления от требований ядерной и радиационной безопасности в «мелочах» – например снятие запрета на пронос напитков и продуктов питания в помещения с открытыми радиоактивными веществами.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EA7C8D44-3667-46F6-9772-CC52308E2A7F}" type="slidenum">
              <a:rPr lang="en-US" smtClean="0"/>
              <a:pPr algn="l"/>
              <a:t>4</a:t>
            </a:fld>
            <a:endParaRPr lang="en-US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zubairov-m\Desktop\Скиф 23\СКИ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7276" cy="488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003" y="1124744"/>
            <a:ext cx="8419232" cy="492089"/>
          </a:xfrm>
        </p:spPr>
        <p:txBody>
          <a:bodyPr>
            <a:noAutofit/>
          </a:bodyPr>
          <a:lstStyle/>
          <a:p>
            <a:pPr lvl="0" indent="358775">
              <a:spcBef>
                <a:spcPct val="2000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Планируемые к проведению в 2024 году комплексные инспекции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3865984"/>
          </a:xfrm>
        </p:spPr>
        <p:txBody>
          <a:bodyPr/>
          <a:lstStyle/>
          <a:p>
            <a:pPr indent="358775"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НЗХК     -  май;</a:t>
            </a:r>
          </a:p>
          <a:p>
            <a:pPr indent="358775"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ФГУП   ГХК  -  июнь;</a:t>
            </a:r>
          </a:p>
          <a:p>
            <a:pPr indent="358775"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АЭХК 	     -  июль;</a:t>
            </a:r>
          </a:p>
          <a:p>
            <a:pPr indent="358775"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СХК    - </a:t>
            </a:r>
            <a:r>
              <a:rPr 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ПРОРЫВ,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готовность ядерной установки к завозу ядерных материалов (модуль фабрикации ).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5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172400" cy="492089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Контрольно-надзорная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6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65696"/>
              </p:ext>
            </p:extLst>
          </p:nvPr>
        </p:nvGraphicFramePr>
        <p:xfrm>
          <a:off x="828000" y="1556792"/>
          <a:ext cx="7920880" cy="4528117"/>
        </p:xfrm>
        <a:graphic>
          <a:graphicData uri="http://schemas.openxmlformats.org/drawingml/2006/table">
            <a:tbl>
              <a:tblPr/>
              <a:tblGrid>
                <a:gridCol w="3386314"/>
                <a:gridCol w="952895"/>
                <a:gridCol w="800619"/>
                <a:gridCol w="664978"/>
                <a:gridCol w="1027966"/>
                <a:gridCol w="1088108"/>
              </a:tblGrid>
              <a:tr h="34992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F4E79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2019 г.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г.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2021 г.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11125" indent="0" algn="ctr">
                        <a:spcAft>
                          <a:spcPts val="0"/>
                        </a:spcAft>
                        <a:tabLst/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Calibri"/>
                        </a:rPr>
                        <a:t>202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</a:rPr>
                        <a:t>2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г.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11125" indent="-254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1-е п\г</a:t>
                      </a:r>
                      <a:endParaRPr lang="ru-RU" sz="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11125" marR="111125" indent="-254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</a:rPr>
                        <a:t>2023</a:t>
                      </a:r>
                      <a:endParaRPr lang="ru-RU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174963"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821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645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763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873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533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311046"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558800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плановые проверки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273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207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232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214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143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174963">
                <a:tc>
                  <a:txBody>
                    <a:bodyPr/>
                    <a:lstStyle/>
                    <a:p>
                      <a:pPr indent="558800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внеплановые проверки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184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147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173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195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103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311046">
                <a:tc>
                  <a:txBody>
                    <a:bodyPr/>
                    <a:lstStyle/>
                    <a:p>
                      <a:pPr indent="739140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проверки в рамках режима 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739140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постоянного государственного надзора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364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291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358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464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287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188329">
                <a:tc>
                  <a:txBody>
                    <a:bodyPr/>
                    <a:lstStyle/>
                    <a:p>
                      <a:pPr marL="288290" algn="l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Количество оформленных предписаний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274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154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198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170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90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311046">
                <a:tc>
                  <a:txBody>
                    <a:bodyPr/>
                    <a:lstStyle/>
                    <a:p>
                      <a:pPr marL="288290" algn="l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Предписано к устранению  нарушений обязательных требований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576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355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477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400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215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874817">
                <a:tc>
                  <a:txBody>
                    <a:bodyPr/>
                    <a:lstStyle/>
                    <a:p>
                      <a:pPr marL="288290" algn="l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в том числе: 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  <a:ea typeface="Calibri"/>
                        </a:rPr>
                        <a:t>нарушений требований федеральных норм и правил</a:t>
                      </a:r>
                      <a:endParaRPr lang="ru-RU" sz="8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  <a:ea typeface="Calibri"/>
                        </a:rPr>
                        <a:t>   нарушение условий действия лицензий</a:t>
                      </a:r>
                      <a:endParaRPr lang="ru-RU" sz="8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  <a:ea typeface="Calibri"/>
                        </a:rPr>
                        <a:t>невыполнений ранее выданных предписаний    </a:t>
                      </a:r>
                      <a:endParaRPr lang="ru-RU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458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116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288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61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6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404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66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302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90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8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181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29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5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311046">
                <a:tc>
                  <a:txBody>
                    <a:bodyPr/>
                    <a:lstStyle/>
                    <a:p>
                      <a:pPr marL="288290" algn="l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Количество дел об административных правонарушениях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16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20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40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22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524890">
                <a:tc>
                  <a:txBody>
                    <a:bodyPr/>
                    <a:lstStyle/>
                    <a:p>
                      <a:pPr marL="288290" algn="l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  <a:ea typeface="Calibri"/>
                        </a:rPr>
                        <a:t>административных штрафов</a:t>
                      </a:r>
                      <a:endParaRPr lang="ru-RU" sz="80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  <a:ea typeface="Calibri"/>
                        </a:rPr>
                        <a:t>вынесено  предупреждений</a:t>
                      </a:r>
                      <a:endParaRPr lang="ru-RU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15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19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37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27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8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/>
                    </a:solidFill>
                  </a:tcPr>
                </a:tc>
              </a:tr>
              <a:tr h="178608">
                <a:tc>
                  <a:txBody>
                    <a:bodyPr/>
                    <a:lstStyle/>
                    <a:p>
                      <a:pPr marL="288290" algn="l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Приостановлено действие Лицензии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</a:tr>
              <a:tr h="311046">
                <a:tc>
                  <a:txBody>
                    <a:bodyPr/>
                    <a:lstStyle/>
                    <a:p>
                      <a:pPr marL="201930" indent="-90170"/>
                      <a:r>
                        <a:rPr lang="ru-RU" sz="10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Направлено предостережений (практика с 2018 года)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9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24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indent="291465" algn="ctr"/>
                      <a:r>
                        <a:rPr lang="ru-RU" sz="1100">
                          <a:effectLst/>
                          <a:latin typeface="Times New Roman"/>
                        </a:rPr>
                        <a:t>23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12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10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DBFF"/>
                    </a:solidFill>
                  </a:tcPr>
                </a:tc>
              </a:tr>
              <a:tr h="232070">
                <a:tc>
                  <a:txBody>
                    <a:bodyPr/>
                    <a:lstStyle/>
                    <a:p>
                      <a:r>
                        <a:rPr lang="ru-RU" sz="9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Назначено наказаний в виде предупреждений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2165"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Общая сумма административных штрафов (тыс. руб.)</a:t>
                      </a:r>
                      <a:endParaRPr lang="ru-RU" sz="600">
                        <a:effectLst/>
                        <a:latin typeface="Times New Roman"/>
                      </a:endParaRPr>
                    </a:p>
                    <a:p>
                      <a:r>
                        <a:rPr lang="ru-RU" sz="900" b="1">
                          <a:solidFill>
                            <a:srgbClr val="1F4E79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</a:rPr>
                        <a:t>671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3741" marR="4374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Документы М\ПРЕДПРИЯТИЯ\Прорыв СХК\2023\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143248"/>
            <a:ext cx="5357850" cy="2581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8715436" cy="928694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ОСУЩЕСТВЛЕНИЕ   ГОСУДАРСТВЕННОГО   СТРОИТЕЛЬНОГО   НАДЗОРА   ПРИ СТРОИТЕЛЬСТВЕ,   РЕКОНСТРУКЦИИ    ОБЪЕКТОВ   КАПИТАЛЬНОГО СТРОИТЕЛЬСТВА   НА   ОБЪЕКТАХ    ИСПОЛЬЗОВАНИЯ   АТОМНОЙ   ЭНЕРГИИ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8858280" cy="107157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объектов капитального строительства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них выдано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заключений о соответствии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7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6058"/>
            <a:ext cx="371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Ядерные установки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шт.</a:t>
            </a:r>
          </a:p>
          <a:p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Радиационные источники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шт.</a:t>
            </a:r>
          </a:p>
          <a:p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Пункты хранения РВ и РАО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шт.</a:t>
            </a:r>
          </a:p>
        </p:txBody>
      </p:sp>
      <p:sp>
        <p:nvSpPr>
          <p:cNvPr id="21507" name="AutoShape 3" descr="C:\%D0%94%D0%BE%D0%BA%D1%83%D0%BC%D0%B5%D0%BD%D1%82%D1%8B %D0%9C\%D0%9F%D0%A0%D0%95%D0%94%D0%9F%D0%A0%D0%98%D0%AF%D0%A2%D0%98%D0%AF\%D0%9F%D1%80%D0%BE%D1%80%D1%8B%D0%B2 %D0%A1%D0%A5%D0%9A\2023\%D0%B1%D1%80%D0%B5%D1%81%D1%82 -%D0%BE%D0%B4-300_files\i_0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 descr="C:\%D0%94%D0%BE%D0%BA%D1%83%D0%BC%D0%B5%D0%BD%D1%82%D1%8B %D0%9C\%D0%9F%D0%A0%D0%95%D0%94%D0%9F%D0%A0%D0%98%D0%AF%D0%A2%D0%98%D0%AF\%D0%9F%D1%80%D0%BE%D1%80%D1%8B%D0%B2 %D0%A1%D0%A5%D0%9A\2023\%D0%B1%D1%80%D0%B5%D1%81%D1%82 -%D0%BE%D0%B4-300_files\i_13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topcor.ru/uploads/posts/2022-08/thumbs/1661495342_145878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3023686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Документы М\Учебные Курсы\СИПК\Картинки+Статьи\Для презентаций\Гос услуги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1071546"/>
            <a:ext cx="4388487" cy="29293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428736"/>
            <a:ext cx="828092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 algn="just">
              <a:lnSpc>
                <a:spcPts val="38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Выдано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39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лицензий (за 6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мес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2022 года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sym typeface="Symbol"/>
              </a:rPr>
              <a:t>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31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лицензия);</a:t>
            </a:r>
            <a:endParaRPr lang="ru-RU" sz="1200" dirty="0">
              <a:latin typeface="Times New Roman"/>
              <a:ea typeface="Times New Roman"/>
            </a:endParaRPr>
          </a:p>
          <a:p>
            <a:pPr marL="365760" indent="-365760" algn="just">
              <a:lnSpc>
                <a:spcPts val="38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Переоформлено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69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лицензий (за 6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мес.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2022 года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sym typeface="Symbol"/>
              </a:rPr>
              <a:t>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8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лицензий);</a:t>
            </a:r>
            <a:endParaRPr lang="ru-RU" sz="1200" dirty="0">
              <a:latin typeface="Times New Roman"/>
              <a:ea typeface="Times New Roman"/>
            </a:endParaRPr>
          </a:p>
          <a:p>
            <a:pPr marL="365760" indent="-365760" algn="just">
              <a:lnSpc>
                <a:spcPts val="38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Внесено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8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изменений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 условия действия лицензий</a:t>
            </a:r>
            <a:endParaRPr lang="ru-RU" sz="1200" dirty="0">
              <a:latin typeface="Times New Roman"/>
              <a:ea typeface="Times New Roman"/>
            </a:endParaRPr>
          </a:p>
          <a:p>
            <a:pPr marL="365760" indent="-365760" algn="just">
              <a:lnSpc>
                <a:spcPts val="38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 (за 6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мес.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2022 года –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9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изменений);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Прекращено действие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лицензий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(за 6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мес.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2022 года –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6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лицензий), в связи с поступлением заявлений о прекращении действия лицензий в связи с прекращением  лицензиатом осуществления лицензируемого вида деятельности.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8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928670"/>
            <a:ext cx="6786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услуг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5643602" cy="278608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организаций, осуществляющих деятельность по эксплуатации радиационных источников, содержащих в составе только радионуклидные источники четвертой и пятой категорий радиационной опасности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9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928670"/>
            <a:ext cx="6786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услуг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71612"/>
            <a:ext cx="2964349" cy="20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428625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Включены в реестр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организаций (2022 г.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организации);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Отказано в регистрации 1 организации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ТУ СД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МТУ СДВ</Template>
  <TotalTime>1862</TotalTime>
  <Words>594</Words>
  <Application>Microsoft Office PowerPoint</Application>
  <PresentationFormat>Экран (4:3)</PresentationFormat>
  <Paragraphs>183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МТУ СДВ</vt:lpstr>
      <vt:lpstr>ДОКЛАД  «О правоприменительной практике контрольно-надзорной деятельности при осуществлении федерального государственного надзора в области использования атомной энергии  за 1- е полугодие 2023  года»</vt:lpstr>
      <vt:lpstr>Презентация PowerPoint</vt:lpstr>
      <vt:lpstr>Презентация PowerPoint</vt:lpstr>
      <vt:lpstr>Презентация PowerPoint</vt:lpstr>
      <vt:lpstr>Планируемые к проведению в 2024 году комплексные инспекции:</vt:lpstr>
      <vt:lpstr>Контрольно-надзорная деятельность</vt:lpstr>
      <vt:lpstr>ОСУЩЕСТВЛЕНИЕ   ГОСУДАРСТВЕННОГО   СТРОИТЕЛЬНОГО   НАДЗОРА   ПРИ СТРОИТЕЛЬСТВЕ,   РЕКОНСТРУКЦИИ    ОБЪЕКТОВ   КАПИТАЛЬНОГО СТРОИТЕЛЬСТВА   НА   ОБЪЕКТАХ    ИСПОЛЬЗОВАНИЯ   АТОМНОЙ   ЭНЕРГИИ</vt:lpstr>
      <vt:lpstr>Презентация PowerPoint</vt:lpstr>
      <vt:lpstr>Презентация PowerPoint</vt:lpstr>
      <vt:lpstr>Презентация PowerPoint</vt:lpstr>
      <vt:lpstr>Контрольно-надзорная деятельность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Zubairov-M</dc:creator>
  <cp:lastModifiedBy>Zubairov-M</cp:lastModifiedBy>
  <cp:revision>153</cp:revision>
  <dcterms:created xsi:type="dcterms:W3CDTF">2022-02-24T06:14:21Z</dcterms:created>
  <dcterms:modified xsi:type="dcterms:W3CDTF">2023-09-13T07:18:44Z</dcterms:modified>
</cp:coreProperties>
</file>